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1" r:id="rId3"/>
    <p:sldId id="257" r:id="rId4"/>
    <p:sldId id="312" r:id="rId5"/>
    <p:sldId id="277" r:id="rId6"/>
    <p:sldId id="305" r:id="rId7"/>
    <p:sldId id="278" r:id="rId8"/>
    <p:sldId id="280" r:id="rId9"/>
    <p:sldId id="281" r:id="rId10"/>
    <p:sldId id="284" r:id="rId11"/>
    <p:sldId id="282" r:id="rId12"/>
    <p:sldId id="296" r:id="rId13"/>
    <p:sldId id="285" r:id="rId14"/>
    <p:sldId id="304" r:id="rId15"/>
    <p:sldId id="308" r:id="rId16"/>
    <p:sldId id="314" r:id="rId17"/>
    <p:sldId id="313" r:id="rId18"/>
    <p:sldId id="258" r:id="rId19"/>
    <p:sldId id="259" r:id="rId20"/>
    <p:sldId id="294" r:id="rId21"/>
    <p:sldId id="298" r:id="rId22"/>
    <p:sldId id="26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 snapToGrid="0">
      <p:cViewPr>
        <p:scale>
          <a:sx n="66" d="100"/>
          <a:sy n="66" d="100"/>
        </p:scale>
        <p:origin x="1107" y="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3T07:56:55.2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3455 224 13391 0 0,'-2'-8'1452'0'0,"0"5"-1451"0"0,0 0 0 0 0,0-1 0 0 0,1 1-1 0 0,0-1 1 0 0,-1 1 0 0 0,1-1 0 0 0,1 1-1 0 0,-1-1 1 0 0,0 0 0 0 0,1 1 0 0 0,0-1 0 0 0,0 0-1 0 0,0 0 1 0 0,0 1 0 0 0,1-1 0 0 0,1-6-1 0 0,0 4 0 0 0,1 0 0 0 0,1 0 0 0 0,-1 0 0 0 0,1 1-1 0 0,0 0 1 0 0,0-1 0 0 0,6-4 0 0 0,-8 7 0 0 0,38-47 0 0 0,-28 34 0 0 0,-9 12 0 0 0,-1 1 0 0 0,-3 4 0 0 0,-21 19 0 0 0,-8-1 0 0 0,6-5 0 0 0,1-2 0 0 0,0 1 0 0 0,3-3 0 0 0,-16 7 91 0 0,33-15-22 0 0,-2-3 423 0 0,0 0 0 0 0,0 0 0 0 0,0 0 0 0 0,0 0 1 0 0,1-1-1 0 0,-1 0 0 0 0,0 0 0 0 0,-5-4 0 0 0,-13-4-22 0 0,11 4-571 0 0,-2 0 1 0 0,1 1-1 0 0,-1 1 0 0 0,1 0 1 0 0,-1 1-1 0 0,0 1 0 0 0,-16-1 1 0 0,-25 5 899 0 0,-31-1 468 0 0,45-2-1535 0 0,-56 8 0 0 0,23-1-541 0 0,-286-6 853 0 0,96-2 1514 0 0,35 1-1757 0 0,-289-41 121 0 0,481 39 258 0 0,-16-1-101 0 0,-1 2 0 0 0,-68 7-1 0 0,-106 29 78 0 0,82-13-137 0 0,92-15-4 0 0,1 2 0 0 0,-95 27 0 0 0,101-16 31 0 0,0 2-1 0 0,-52 31 0 0 0,64-33-94 0 0,2 2 0 0 0,1 2 0 0 0,0 1 0 0 0,2 1-1 0 0,1 1 1 0 0,-41 49 0 0 0,60-64 55 0 0,5-6 33 0 0,0 1-1 0 0,1 0 1 0 0,-5 7-1 0 0,4-6-16 0 0,2-4 0 0 0,0 1 0 0 0,1 0 0 0 0,-1 0 0 0 0,1 0 0 0 0,-3 7 0 0 0,-7 15 72 0 0,9-19 2 0 0,1 1-5 0 0,-7 25-17 0 0,7-24 12 0 0,5 0-28 0 0,10 29-63 0 0,-10-28-74 0 0,4-3-90 0 0,20 22 85 0 0,-20-22-17 0 0,-3 2-215 0 0,19 34 319 0 0,2 2 109 0 0,-20-35 42 0 0,1-4 6 0 0,20 21-11 0 0,-19-20-42 0 0,4 0-12 0 0,32 22-6 0 0,-25-18-16 0 0,23 8-58 0 0,9 0-15 0 0,-2-1 0 0 0,3-2 0 0 0,8 0 0 0 0,1 0-41 0 0,-42-12-14 0 0,-7-1-82 0 0,-1 0 1 0 0,19 8 0 0 0,27 12-397 0 0,3 5-77 0 0,7 2 21 0 0,8 2 397 0 0,-20-8 164 0 0,-27-12-21 0 0,42 15 351 0 0,72 18 1 0 0,476 61 1121 0 0,-311-61-979 0 0,-104-15-445 0 0,215 41 0 0 0,-264-41 77 0 0,2-7 1 0 0,0-7-1 0 0,175-4 0 0 0,113-51 6 0 0,116-73 269 0 0,-477 87-235 0 0,0-3 0 0 0,-2-4 0 0 0,-1-3-1 0 0,109-67 1 0 0,-155 82-162 0 0,-2 0 1 0 0,44-39-1 0 0,-66 51 34 0 0,0 0-1 0 0,0-1 1 0 0,-1 0 0 0 0,-1-1 0 0 0,1 0-1 0 0,-2 0 1 0 0,1 0 0 0 0,-1-1 0 0 0,-1 0-1 0 0,0 0 1 0 0,7-22 0 0 0,-11 22 9 0 0,0 1 1 0 0,0 0-1 0 0,0-1 1 0 0,-1 1-1 0 0,-1-1 1 0 0,0 1-1 0 0,0 0 0 0 0,-1-1 1 0 0,-5-12-1 0 0,-5-14 58 0 0,-19-40-1 0 0,18 46 43 0 0,0-1-48 0 0,-1 1 0 0 0,-2 0-1 0 0,-1 1 1 0 0,-1 1 0 0 0,-1 1-1 0 0,-24-27 1 0 0,25 36-82 0 0,-2 1-1 0 0,1 0 0 0 0,-2 1 1 0 0,-1 1-1 0 0,0 2 1 0 0,-43-23-1 0 0,20 17-10 0 0,-1 2 0 0 0,-84-21 0 0 0,-23 3 68 0 0,-168-18 0 0 0,-143-31 199 0 0,127 18-213 0 0,291 61 17 0 0,0 2-1 0 0,0 2 0 0 0,0 3 1 0 0,0 1-1 0 0,-66 12 1 0 0,37 1-267 0 0,0 4 1 0 0,-104 41-1 0 0,165-55-115 0 0,0 0 0 0 0,0 0-1 0 0,0-2 1 0 0,0 0 0 0 0,-18 2-1 0 0,29-5 50 0 0,-1 0-1 0 0,0 0 1 0 0,1 0-1 0 0,-1 0 0 0 0,1 0 1 0 0,-1-1-1 0 0,1 0 1 0 0,-1 0-1 0 0,1 0 0 0 0,-1 0 1 0 0,1-1-1 0 0,0 1 0 0 0,0-1 1 0 0,-1 0-1 0 0,1 1 1 0 0,0-2-1 0 0,1 1 0 0 0,-1 0 1 0 0,0 0-1 0 0,1-1 1 0 0,-1 0-1 0 0,1 1 0 0 0,0-1 1 0 0,0 0-1 0 0,-3-4 1 0 0,-9-30-4569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AFA9A-8890-D5EC-0C1B-6EF03FCFD9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A048B-F495-D0C7-21BF-138AA1140D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1490A-F7DC-2029-EC28-6A0AB4FF3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BD39-4744-45CD-90D6-B094F5E9C586}" type="datetimeFigureOut">
              <a:rPr lang="en-GB" smtClean="0"/>
              <a:t>27/03/2023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55E51-FCCE-FC53-07EA-9CDA7609F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E3272-0ACB-BE18-A02B-58AE818FD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E37F-DD1B-4DF0-BB69-E2251465C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007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4CA3A-9B08-C95D-C348-7ADE27530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5ABFFB-9843-D9EC-3BA1-AC0A9C5CCA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10663-BFAB-AA8D-B905-224093B99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BD39-4744-45CD-90D6-B094F5E9C586}" type="datetimeFigureOut">
              <a:rPr lang="en-GB" smtClean="0"/>
              <a:t>27/03/2023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3077F-E54D-F9CE-AE63-BBBFE34FD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29F18-A615-A38B-1808-DC85E62D0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E37F-DD1B-4DF0-BB69-E2251465C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648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BAF6F2-3DD5-E63C-519B-F14933C821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4752D8-FD05-5276-7978-A1ED8DD4A5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AC68D-C241-267F-787E-EBB06C4AD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BD39-4744-45CD-90D6-B094F5E9C586}" type="datetimeFigureOut">
              <a:rPr lang="en-GB" smtClean="0"/>
              <a:t>27/03/2023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BD1CE-BCF1-B5DF-C78B-15B56C1A2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D3143-85C2-31BA-B6D9-58A6E0B1A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E37F-DD1B-4DF0-BB69-E2251465C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999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68AD4-D7FC-3E63-DEF6-021DEB7FF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DDB74-4426-1913-6B59-8D24A31A2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2535B-2A6C-BAF1-2C13-16FF99D07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BD39-4744-45CD-90D6-B094F5E9C586}" type="datetimeFigureOut">
              <a:rPr lang="en-GB" smtClean="0"/>
              <a:t>27/03/2023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189FC-9075-DEFD-3986-DA59790ED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2827A-DDF9-617C-1481-2B555E7B1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E37F-DD1B-4DF0-BB69-E2251465C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541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C6F93-C67F-3FE2-B76E-3588BED28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7F745F-43D8-EF50-1CFE-E3D951906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27A319-56EA-94DC-E7FD-73FBD57DE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BD39-4744-45CD-90D6-B094F5E9C586}" type="datetimeFigureOut">
              <a:rPr lang="en-GB" smtClean="0"/>
              <a:t>27/03/2023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5FFCB-C9A2-0FB9-1244-072534A82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AA3F4-2A3B-3030-3684-28F2B4D2C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E37F-DD1B-4DF0-BB69-E2251465C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3775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C8EA3-5453-B971-6323-0529E6BE4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F3759-7317-86B0-7A44-3F5EB59BC9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218758-E809-6B2E-84D6-CF603D1883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14B4C-CF2A-620F-A179-67B2405FD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BD39-4744-45CD-90D6-B094F5E9C586}" type="datetimeFigureOut">
              <a:rPr lang="en-GB" smtClean="0"/>
              <a:t>27/03/2023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793BD2-F962-B725-596A-5A5D41D9C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B47FD-5265-8A45-FF89-2F489E909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E37F-DD1B-4DF0-BB69-E2251465C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2801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EDC81-05F6-0B5A-19D9-BFCC9F8EA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D97E8F-956A-8889-4557-EA3FE01E4C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95C04-BC37-80BC-20B4-549FAD6F1B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35BA9C-F2E4-C9A8-E624-24A73120CA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51BC02-08FE-3C58-CD13-9CED04E1DF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CEC40-9933-16E0-0438-39CB30B59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BD39-4744-45CD-90D6-B094F5E9C586}" type="datetimeFigureOut">
              <a:rPr lang="en-GB" smtClean="0"/>
              <a:t>27/03/2023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05A63B-0BA7-8B0A-FADB-5EB0815F0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1A0F0E-0B0F-BB79-A185-79C52FA7F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E37F-DD1B-4DF0-BB69-E2251465C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641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4D666-ADDF-60CF-103F-90336DB12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04F0B9-6DEC-2298-89D4-518B5EAB3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BD39-4744-45CD-90D6-B094F5E9C586}" type="datetimeFigureOut">
              <a:rPr lang="en-GB" smtClean="0"/>
              <a:t>27/03/2023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2CDA1C-E00D-B7BB-5F3D-DB1852A46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90286-1FD1-4D11-D735-BF34F1BED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E37F-DD1B-4DF0-BB69-E2251465C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492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A124C3-3B32-BBE9-E5F9-EF579678A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BD39-4744-45CD-90D6-B094F5E9C586}" type="datetimeFigureOut">
              <a:rPr lang="en-GB" smtClean="0"/>
              <a:t>27/03/2023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8DBC13-D477-23B0-F8AB-499686B49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46D63-2911-4ECC-FF6F-5BDEB6B6F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E37F-DD1B-4DF0-BB69-E2251465C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376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C838D-1E95-09DA-08D1-44E05F088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169AF-B2DB-84D9-A764-B7E93D86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4DC3A5-D942-6820-F3AE-0FA8920C8C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FDCEA4-8E9C-EE17-833B-E507D6230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BD39-4744-45CD-90D6-B094F5E9C586}" type="datetimeFigureOut">
              <a:rPr lang="en-GB" smtClean="0"/>
              <a:t>27/03/2023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24F1E2-82AE-CACC-4115-F04DA7FE7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4793EF-0479-367E-F71B-819E32288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E37F-DD1B-4DF0-BB69-E2251465C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658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602C2-FBAE-B053-AC8E-12CAD49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31E232-2010-C952-F6E1-1E98E2D561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F1490-E769-10D7-A1B0-F931A0DE8D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6DCD79-C781-290D-A275-A15C74664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BD39-4744-45CD-90D6-B094F5E9C586}" type="datetimeFigureOut">
              <a:rPr lang="en-GB" smtClean="0"/>
              <a:t>27/03/2023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84171A-6785-8CA2-AAD8-D73FDB468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8FE6D2-57F6-040E-4817-F464B611B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E37F-DD1B-4DF0-BB69-E2251465C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2336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A97206-1D3B-9F29-55B7-88479AE1A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4556CD-A666-6087-5877-D5242F849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3E1D4-0FA9-1F71-5506-5FEC25E416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EBD39-4744-45CD-90D6-B094F5E9C586}" type="datetimeFigureOut">
              <a:rPr lang="en-GB" smtClean="0"/>
              <a:t>27/03/2023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4878A-30CA-764C-1A38-5ABD326C4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9CA08-5379-06FC-26CA-15B7D32B00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CE37F-DD1B-4DF0-BB69-E2251465C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293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stats-bootcamp.github.io/website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7041-2022.github.io/website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7081-2022.github.io/website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harper-data-science.github.io/website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join.slack.com/t/ha-eda-party/shared_invite/zt-w19od3dz-6bjo~dTC_GQeSUUv3B8XzQ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B3A3CA-B15D-ED06-BA87-A220A6C45243}"/>
              </a:ext>
            </a:extLst>
          </p:cNvPr>
          <p:cNvSpPr txBox="1"/>
          <p:nvPr/>
        </p:nvSpPr>
        <p:spPr>
          <a:xfrm>
            <a:off x="991791" y="1840203"/>
            <a:ext cx="60936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600" b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Modern statistics knowledge and skills: what you need and how to get it</a:t>
            </a:r>
            <a:endParaRPr lang="en-GB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8425C1-E5B2-5021-73B6-F46BF2652554}"/>
              </a:ext>
            </a:extLst>
          </p:cNvPr>
          <p:cNvSpPr txBox="1"/>
          <p:nvPr/>
        </p:nvSpPr>
        <p:spPr>
          <a:xfrm>
            <a:off x="2270744" y="3774529"/>
            <a:ext cx="35357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/>
              <a:t>Day 3 stats skills and</a:t>
            </a:r>
          </a:p>
          <a:p>
            <a:pPr algn="ctr"/>
            <a:r>
              <a:rPr lang="en-GB" sz="2400"/>
              <a:t>continue R Stats Bootcamp</a:t>
            </a:r>
            <a:endParaRPr lang="en-GB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8E3236-870D-B4A4-01AE-0A0704BAEFE9}"/>
              </a:ext>
            </a:extLst>
          </p:cNvPr>
          <p:cNvSpPr txBox="1"/>
          <p:nvPr/>
        </p:nvSpPr>
        <p:spPr>
          <a:xfrm>
            <a:off x="196266" y="5782602"/>
            <a:ext cx="30615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Ed Harris</a:t>
            </a:r>
          </a:p>
          <a:p>
            <a:r>
              <a:rPr lang="en-GB"/>
              <a:t>University of Mpumalanga, ZA</a:t>
            </a:r>
          </a:p>
          <a:p>
            <a:r>
              <a:rPr lang="en-GB"/>
              <a:t>2023-03-23 to – 2023-03-30</a:t>
            </a:r>
            <a:endParaRPr lang="en-GB" dirty="0"/>
          </a:p>
        </p:txBody>
      </p:sp>
      <p:pic>
        <p:nvPicPr>
          <p:cNvPr id="8" name="Picture 2" descr="brown alligator on body of water">
            <a:extLst>
              <a:ext uri="{FF2B5EF4-FFF2-40B4-BE49-F238E27FC236}">
                <a16:creationId xmlns:a16="http://schemas.microsoft.com/office/drawing/2014/main" id="{9C1CD197-F846-1998-C487-61D3CF9D0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054" y="0"/>
            <a:ext cx="457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3F9E01-6EE5-B431-6264-3E2562335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7232" y="86833"/>
            <a:ext cx="1272055" cy="98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61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342140-77C1-4C8D-A283-D7A63DCBC42C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461EF-2507-489C-818F-F631C1EC23FB}"/>
              </a:ext>
            </a:extLst>
          </p:cNvPr>
          <p:cNvSpPr txBox="1"/>
          <p:nvPr/>
        </p:nvSpPr>
        <p:spPr>
          <a:xfrm>
            <a:off x="2492942" y="221439"/>
            <a:ext cx="65943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Training in research degrees</a:t>
            </a:r>
            <a:endParaRPr lang="en-GB" sz="4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0D25CC-12FD-43D7-BD5B-DFBA9F604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984" y="1330584"/>
            <a:ext cx="4496031" cy="447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43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342140-77C1-4C8D-A283-D7A63DCBC42C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461EF-2507-489C-818F-F631C1EC23FB}"/>
              </a:ext>
            </a:extLst>
          </p:cNvPr>
          <p:cNvSpPr txBox="1"/>
          <p:nvPr/>
        </p:nvSpPr>
        <p:spPr>
          <a:xfrm>
            <a:off x="1434163" y="250314"/>
            <a:ext cx="87588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What stats software is cited in papers</a:t>
            </a:r>
            <a:endParaRPr lang="en-GB" sz="4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AB743F-CDA7-4BEA-80C6-97C3AA121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129" y="1330217"/>
            <a:ext cx="6629741" cy="419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08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5EDFFB5-229C-A090-9DD3-601DAC0AB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40" y="1468088"/>
            <a:ext cx="8110922" cy="52912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9E29CD-0E2A-5EF0-9A30-7FD08DA12354}"/>
              </a:ext>
            </a:extLst>
          </p:cNvPr>
          <p:cNvSpPr txBox="1"/>
          <p:nvPr/>
        </p:nvSpPr>
        <p:spPr>
          <a:xfrm>
            <a:off x="624840" y="350520"/>
            <a:ext cx="6678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How 'popular' are stats packages?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6CA76E-2B42-4BD5-5980-8BDB688B93D8}"/>
              </a:ext>
            </a:extLst>
          </p:cNvPr>
          <p:cNvSpPr txBox="1"/>
          <p:nvPr/>
        </p:nvSpPr>
        <p:spPr>
          <a:xfrm>
            <a:off x="1983147" y="3470695"/>
            <a:ext cx="2296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Count of star-ranked reviews per </a:t>
            </a:r>
          </a:p>
          <a:p>
            <a:pPr algn="ctr"/>
            <a:r>
              <a:rPr lang="en-GB" dirty="0"/>
              <a:t>package on Amazon</a:t>
            </a:r>
          </a:p>
          <a:p>
            <a:pPr algn="ctr"/>
            <a:r>
              <a:rPr lang="en-GB" dirty="0"/>
              <a:t>(top 5, each package)</a:t>
            </a:r>
          </a:p>
        </p:txBody>
      </p:sp>
      <p:pic>
        <p:nvPicPr>
          <p:cNvPr id="7" name="Picture 6" descr="A picture containing treemap chart&#10;&#10;Description automatically generated">
            <a:extLst>
              <a:ext uri="{FF2B5EF4-FFF2-40B4-BE49-F238E27FC236}">
                <a16:creationId xmlns:a16="http://schemas.microsoft.com/office/drawing/2014/main" id="{C1EA64D9-70B4-DB5E-B99D-2EB50F4E9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149" y="1468088"/>
            <a:ext cx="606804" cy="9144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7A75F8F2-5117-94A0-0B10-1CA36FDA0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405" y="3869422"/>
            <a:ext cx="704675" cy="914400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745D7076-994B-D565-D5D8-B10A3A036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842" y="3156460"/>
            <a:ext cx="671119" cy="914400"/>
          </a:xfrm>
          <a:prstGeom prst="rect">
            <a:avLst/>
          </a:prstGeom>
        </p:spPr>
      </p:pic>
      <p:pic>
        <p:nvPicPr>
          <p:cNvPr id="15" name="Picture 14" descr="Chart, diagram&#10;&#10;Description automatically generated">
            <a:extLst>
              <a:ext uri="{FF2B5EF4-FFF2-40B4-BE49-F238E27FC236}">
                <a16:creationId xmlns:a16="http://schemas.microsoft.com/office/drawing/2014/main" id="{0D805309-7E78-0007-CBE9-8D2AAFF517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804" y="3796953"/>
            <a:ext cx="707472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381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342140-77C1-4C8D-A283-D7A63DCBC42C}"/>
              </a:ext>
            </a:extLst>
          </p:cNvPr>
          <p:cNvSpPr txBox="1"/>
          <p:nvPr/>
        </p:nvSpPr>
        <p:spPr>
          <a:xfrm>
            <a:off x="154005" y="6140918"/>
            <a:ext cx="2677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Auker &amp; Barthelmess 2020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461EF-2507-489C-818F-F631C1EC23FB}"/>
              </a:ext>
            </a:extLst>
          </p:cNvPr>
          <p:cNvSpPr txBox="1"/>
          <p:nvPr/>
        </p:nvSpPr>
        <p:spPr>
          <a:xfrm>
            <a:off x="2983831" y="287345"/>
            <a:ext cx="63999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Skills in job advertisements</a:t>
            </a:r>
            <a:endParaRPr lang="en-GB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CB8B0-2EF5-46DC-BDD2-B1381F36C8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3"/>
          <a:stretch/>
        </p:blipFill>
        <p:spPr>
          <a:xfrm>
            <a:off x="4167739" y="1079443"/>
            <a:ext cx="6181936" cy="54912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7FBD96-A021-4799-9830-405A58316EAF}"/>
              </a:ext>
            </a:extLst>
          </p:cNvPr>
          <p:cNvSpPr txBox="1"/>
          <p:nvPr/>
        </p:nvSpPr>
        <p:spPr>
          <a:xfrm>
            <a:off x="1319527" y="1857676"/>
            <a:ext cx="252139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% Job</a:t>
            </a:r>
          </a:p>
          <a:p>
            <a:pPr algn="ctr"/>
            <a:r>
              <a:rPr lang="en-US" sz="2800" dirty="0"/>
              <a:t>advertisements </a:t>
            </a:r>
          </a:p>
          <a:p>
            <a:pPr algn="ctr"/>
            <a:r>
              <a:rPr lang="en-US" sz="2800" dirty="0"/>
              <a:t>(in ecology)</a:t>
            </a:r>
          </a:p>
          <a:p>
            <a:pPr algn="ctr"/>
            <a:r>
              <a:rPr lang="en-US" sz="2800" dirty="0"/>
              <a:t>mentioning</a:t>
            </a:r>
          </a:p>
          <a:p>
            <a:pPr algn="ctr"/>
            <a:r>
              <a:rPr lang="en-US" sz="2800" dirty="0"/>
              <a:t> data + stats + R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88667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003A13-DC39-19A4-B11B-D5052DD71623}"/>
              </a:ext>
            </a:extLst>
          </p:cNvPr>
          <p:cNvSpPr txBox="1"/>
          <p:nvPr/>
        </p:nvSpPr>
        <p:spPr>
          <a:xfrm>
            <a:off x="624840" y="350520"/>
            <a:ext cx="7601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Models for acquiring stats and R skills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5AC7ECC-ED88-3587-38DC-4B1FE73A82D0}"/>
              </a:ext>
            </a:extLst>
          </p:cNvPr>
          <p:cNvSpPr/>
          <p:nvPr/>
        </p:nvSpPr>
        <p:spPr>
          <a:xfrm>
            <a:off x="746125" y="2417127"/>
            <a:ext cx="2468880" cy="37655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519378-C507-169F-71FC-C1CC4A2989F5}"/>
              </a:ext>
            </a:extLst>
          </p:cNvPr>
          <p:cNvSpPr txBox="1"/>
          <p:nvPr/>
        </p:nvSpPr>
        <p:spPr>
          <a:xfrm>
            <a:off x="842328" y="3391961"/>
            <a:ext cx="24066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“PD”, take a class, </a:t>
            </a:r>
            <a:r>
              <a:rPr lang="en-GB" sz="2800" b="1" dirty="0"/>
              <a:t>short course</a:t>
            </a:r>
            <a:r>
              <a:rPr lang="en-GB" sz="2800" dirty="0"/>
              <a:t>, buy a book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D312330-5EFF-B588-3AC9-02B2BBCD366F}"/>
              </a:ext>
            </a:extLst>
          </p:cNvPr>
          <p:cNvSpPr/>
          <p:nvPr/>
        </p:nvSpPr>
        <p:spPr>
          <a:xfrm>
            <a:off x="3415030" y="2417127"/>
            <a:ext cx="2468880" cy="376555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C691D1-4F86-2386-702D-9D292C92CB92}"/>
              </a:ext>
            </a:extLst>
          </p:cNvPr>
          <p:cNvSpPr txBox="1"/>
          <p:nvPr/>
        </p:nvSpPr>
        <p:spPr>
          <a:xfrm>
            <a:off x="3494405" y="3607405"/>
            <a:ext cx="24066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Learn</a:t>
            </a:r>
            <a:r>
              <a:rPr lang="en-GB" sz="2800" dirty="0"/>
              <a:t> on-the-go </a:t>
            </a:r>
            <a:r>
              <a:rPr lang="en-GB" sz="2800" b="1" dirty="0"/>
              <a:t>with your own data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B80C65C-B96F-E620-FFB9-995B5AA6469F}"/>
              </a:ext>
            </a:extLst>
          </p:cNvPr>
          <p:cNvSpPr/>
          <p:nvPr/>
        </p:nvSpPr>
        <p:spPr>
          <a:xfrm>
            <a:off x="6243955" y="2417127"/>
            <a:ext cx="2468880" cy="376555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F664D4-D324-809D-C69D-0C15B79026C6}"/>
              </a:ext>
            </a:extLst>
          </p:cNvPr>
          <p:cNvSpPr txBox="1"/>
          <p:nvPr/>
        </p:nvSpPr>
        <p:spPr>
          <a:xfrm>
            <a:off x="6269355" y="2961074"/>
            <a:ext cx="24066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Engage with</a:t>
            </a:r>
          </a:p>
          <a:p>
            <a:pPr algn="ctr"/>
            <a:r>
              <a:rPr lang="en-GB" sz="2800" dirty="0"/>
              <a:t>or build a </a:t>
            </a:r>
            <a:r>
              <a:rPr lang="en-GB" sz="2800" b="1" dirty="0"/>
              <a:t>community</a:t>
            </a:r>
          </a:p>
          <a:p>
            <a:pPr algn="ctr"/>
            <a:endParaRPr lang="en-GB" sz="2800" dirty="0"/>
          </a:p>
          <a:p>
            <a:pPr algn="ctr"/>
            <a:r>
              <a:rPr lang="en-GB" sz="2800" dirty="0"/>
              <a:t>(E.g. HARUG!)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69957B1-04FA-0BDF-7DAA-E2140F12F126}"/>
              </a:ext>
            </a:extLst>
          </p:cNvPr>
          <p:cNvSpPr/>
          <p:nvPr/>
        </p:nvSpPr>
        <p:spPr>
          <a:xfrm>
            <a:off x="9044305" y="2417127"/>
            <a:ext cx="2468880" cy="376555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B0ECC0-25FA-6177-7BD6-91B8E4C078AE}"/>
              </a:ext>
            </a:extLst>
          </p:cNvPr>
          <p:cNvSpPr txBox="1"/>
          <p:nvPr/>
        </p:nvSpPr>
        <p:spPr>
          <a:xfrm>
            <a:off x="9044305" y="3270441"/>
            <a:ext cx="252790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Teach R + stats</a:t>
            </a:r>
          </a:p>
          <a:p>
            <a:pPr algn="ctr"/>
            <a:endParaRPr lang="en-GB" sz="2800" dirty="0"/>
          </a:p>
          <a:p>
            <a:pPr algn="ctr"/>
            <a:r>
              <a:rPr lang="en-GB" sz="2800" b="1" dirty="0"/>
              <a:t>R/stats practice  with your students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7E3F90C-F484-D318-7C90-44AE9DA40D76}"/>
              </a:ext>
            </a:extLst>
          </p:cNvPr>
          <p:cNvCxnSpPr/>
          <p:nvPr/>
        </p:nvCxnSpPr>
        <p:spPr>
          <a:xfrm>
            <a:off x="1569720" y="1958340"/>
            <a:ext cx="8968740" cy="0"/>
          </a:xfrm>
          <a:prstGeom prst="straightConnector1">
            <a:avLst/>
          </a:prstGeom>
          <a:ln w="666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DF7DAF5-7140-3832-2920-AD5DFD1A3D80}"/>
              </a:ext>
            </a:extLst>
          </p:cNvPr>
          <p:cNvSpPr txBox="1"/>
          <p:nvPr/>
        </p:nvSpPr>
        <p:spPr>
          <a:xfrm>
            <a:off x="5576090" y="1401465"/>
            <a:ext cx="11765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Easier</a:t>
            </a:r>
          </a:p>
        </p:txBody>
      </p:sp>
    </p:spTree>
    <p:extLst>
      <p:ext uri="{BB962C8B-B14F-4D97-AF65-F5344CB8AC3E}">
        <p14:creationId xmlns:p14="http://schemas.microsoft.com/office/powerpoint/2010/main" val="1905572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941E73-9555-DE99-FF92-7ED7B24738E4}"/>
              </a:ext>
            </a:extLst>
          </p:cNvPr>
          <p:cNvSpPr txBox="1"/>
          <p:nvPr/>
        </p:nvSpPr>
        <p:spPr>
          <a:xfrm>
            <a:off x="624840" y="350520"/>
            <a:ext cx="7601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Models for acquiring stats and R skills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5A646D-6348-4DFF-C594-EB4FC36916B9}"/>
              </a:ext>
            </a:extLst>
          </p:cNvPr>
          <p:cNvSpPr txBox="1"/>
          <p:nvPr/>
        </p:nvSpPr>
        <p:spPr>
          <a:xfrm>
            <a:off x="2225497" y="2329900"/>
            <a:ext cx="74976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Challenge: </a:t>
            </a:r>
            <a:r>
              <a:rPr lang="en-GB" sz="3600" b="1" dirty="0"/>
              <a:t>Time</a:t>
            </a:r>
          </a:p>
          <a:p>
            <a:endParaRPr lang="en-GB" sz="3600" dirty="0"/>
          </a:p>
          <a:p>
            <a:pPr algn="ctr"/>
            <a:r>
              <a:rPr lang="en-GB" sz="3600" dirty="0"/>
              <a:t>(we must incorporate our teaching, supervision and our own data practice into professional development)</a:t>
            </a:r>
          </a:p>
        </p:txBody>
      </p:sp>
    </p:spTree>
    <p:extLst>
      <p:ext uri="{BB962C8B-B14F-4D97-AF65-F5344CB8AC3E}">
        <p14:creationId xmlns:p14="http://schemas.microsoft.com/office/powerpoint/2010/main" val="954860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CDAA4E-2F96-5C4D-8155-E8B2C7FA8B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4" t="923" r="1371"/>
          <a:stretch/>
        </p:blipFill>
        <p:spPr>
          <a:xfrm>
            <a:off x="2406124" y="643467"/>
            <a:ext cx="2170551" cy="2543217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CF3B41F-49FA-6339-ECAA-7F61E5DC2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591" y="643467"/>
            <a:ext cx="2244389" cy="254321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FEB2FDA-9169-24C2-C83C-1632FBF86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6679" y="3671316"/>
            <a:ext cx="2189441" cy="25458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56910F-6991-DC04-3968-DA2D53C6B4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11" r="1519"/>
          <a:stretch/>
        </p:blipFill>
        <p:spPr>
          <a:xfrm>
            <a:off x="7616582" y="3671316"/>
            <a:ext cx="2176407" cy="25534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B6FF0D-F46D-EF15-2ACB-A3375ED2DCB0}"/>
              </a:ext>
            </a:extLst>
          </p:cNvPr>
          <p:cNvSpPr txBox="1"/>
          <p:nvPr/>
        </p:nvSpPr>
        <p:spPr>
          <a:xfrm>
            <a:off x="1690727" y="43376"/>
            <a:ext cx="95255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Stats teaching and learning resources (</a:t>
            </a:r>
            <a:r>
              <a:rPr lang="en-GB" sz="3200" b="1" i="1" dirty="0"/>
              <a:t>ubuntu</a:t>
            </a:r>
            <a:r>
              <a:rPr lang="en-GB" sz="3200" b="1" dirty="0"/>
              <a:t>, sharing)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8E7C11-24D9-7668-C705-FF14C18FE6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857" y="163767"/>
            <a:ext cx="1513870" cy="124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07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C50681-B641-B37D-B349-8558F545A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07" y="1045030"/>
            <a:ext cx="10798627" cy="5595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A62A1D-FAF7-298F-58E5-34676C7BCAA7}"/>
              </a:ext>
            </a:extLst>
          </p:cNvPr>
          <p:cNvSpPr txBox="1"/>
          <p:nvPr/>
        </p:nvSpPr>
        <p:spPr>
          <a:xfrm>
            <a:off x="4063686" y="332166"/>
            <a:ext cx="6097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https://rstats-bootcamp.github.io/website/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6202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E81676-9365-A416-9B07-17A47AAFA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772" y="973966"/>
            <a:ext cx="9173027" cy="55824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25DD76-AFD7-C796-727F-3CE2B7B818E8}"/>
              </a:ext>
            </a:extLst>
          </p:cNvPr>
          <p:cNvSpPr txBox="1"/>
          <p:nvPr/>
        </p:nvSpPr>
        <p:spPr>
          <a:xfrm>
            <a:off x="4333113" y="358540"/>
            <a:ext cx="6097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https://c7041-2022.github.io/website/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2025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22D81F-A5C1-317D-C0E0-8F4009291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997" y="841830"/>
            <a:ext cx="10448946" cy="58878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50BE58-B1A1-63B6-11C0-32289F5A8C3B}"/>
              </a:ext>
            </a:extLst>
          </p:cNvPr>
          <p:cNvSpPr txBox="1"/>
          <p:nvPr/>
        </p:nvSpPr>
        <p:spPr>
          <a:xfrm>
            <a:off x="4355247" y="378155"/>
            <a:ext cx="6097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https://c7081-2022.github.io/website/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8991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700291-D428-B196-FACF-81E0585DF9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09" b="13708"/>
          <a:stretch/>
        </p:blipFill>
        <p:spPr>
          <a:xfrm>
            <a:off x="1462355" y="1613043"/>
            <a:ext cx="9144000" cy="50394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4AAC1A7-B8A5-266E-759D-E216885CDA64}"/>
                  </a:ext>
                </a:extLst>
              </p14:cNvPr>
              <p14:cNvContentPartPr/>
              <p14:nvPr/>
            </p14:nvContentPartPr>
            <p14:xfrm>
              <a:off x="5153880" y="4309163"/>
              <a:ext cx="1884240" cy="5691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4AAC1A7-B8A5-266E-759D-E216885CDA6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35880" y="4291163"/>
                <a:ext cx="1919880" cy="6048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71EB385-ECE5-999D-72BF-BAA654F90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5137" y="293072"/>
            <a:ext cx="4116685" cy="106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179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4A1C0C-4BA6-F131-F0A6-A8DE5A542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820" y="1023257"/>
            <a:ext cx="10356447" cy="55157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6EF217-726E-CD16-8099-015BE07079FE}"/>
              </a:ext>
            </a:extLst>
          </p:cNvPr>
          <p:cNvSpPr txBox="1"/>
          <p:nvPr/>
        </p:nvSpPr>
        <p:spPr>
          <a:xfrm>
            <a:off x="3953162" y="389629"/>
            <a:ext cx="6097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https://harper-data-science.github.io/website/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1065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6AE2F0-7A87-2171-66CE-F65A5FE67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96" y="545910"/>
            <a:ext cx="7005938" cy="59777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F12540-983F-0816-E5F3-278EE644C828}"/>
              </a:ext>
            </a:extLst>
          </p:cNvPr>
          <p:cNvSpPr txBox="1"/>
          <p:nvPr/>
        </p:nvSpPr>
        <p:spPr>
          <a:xfrm>
            <a:off x="8795336" y="1325677"/>
            <a:ext cx="1808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Slack community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C44B8-34F8-1226-F41D-4EF4DDC4539D}"/>
              </a:ext>
            </a:extLst>
          </p:cNvPr>
          <p:cNvSpPr txBox="1"/>
          <p:nvPr/>
        </p:nvSpPr>
        <p:spPr>
          <a:xfrm>
            <a:off x="7821141" y="2171135"/>
            <a:ext cx="40515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hlinkClick r:id="rId3"/>
              </a:rPr>
              <a:t>https://tinyurl.com/2p8ejymb</a:t>
            </a:r>
            <a:endParaRPr lang="en-GB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8D574A-91C3-9748-DE52-DD928FD4A4C3}"/>
              </a:ext>
            </a:extLst>
          </p:cNvPr>
          <p:cNvSpPr txBox="1"/>
          <p:nvPr/>
        </p:nvSpPr>
        <p:spPr>
          <a:xfrm>
            <a:off x="8322275" y="3379573"/>
            <a:ext cx="337162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Join with full name:</a:t>
            </a:r>
          </a:p>
          <a:p>
            <a:r>
              <a:rPr lang="en-GB" dirty="0"/>
              <a:t>“Ed Harris”</a:t>
            </a:r>
          </a:p>
          <a:p>
            <a:r>
              <a:rPr lang="en-GB" dirty="0"/>
              <a:t>And your preferred email</a:t>
            </a:r>
          </a:p>
          <a:p>
            <a:endParaRPr lang="en-GB" dirty="0"/>
          </a:p>
          <a:p>
            <a:r>
              <a:rPr lang="en-GB" dirty="0"/>
              <a:t>Founded Jan 2020</a:t>
            </a:r>
          </a:p>
          <a:p>
            <a:endParaRPr lang="en-GB" dirty="0"/>
          </a:p>
          <a:p>
            <a:r>
              <a:rPr lang="en-GB" dirty="0"/>
              <a:t>-1000s and 1000s of messages</a:t>
            </a:r>
          </a:p>
          <a:p>
            <a:endParaRPr lang="en-GB" dirty="0"/>
          </a:p>
          <a:p>
            <a:r>
              <a:rPr lang="en-GB" dirty="0"/>
              <a:t>-Harper research stats community</a:t>
            </a:r>
          </a:p>
          <a:p>
            <a:endParaRPr lang="en-GB" dirty="0"/>
          </a:p>
          <a:p>
            <a:r>
              <a:rPr lang="en-GB" dirty="0"/>
              <a:t>-(also teaching, data science)</a:t>
            </a:r>
          </a:p>
        </p:txBody>
      </p:sp>
    </p:spTree>
    <p:extLst>
      <p:ext uri="{BB962C8B-B14F-4D97-AF65-F5344CB8AC3E}">
        <p14:creationId xmlns:p14="http://schemas.microsoft.com/office/powerpoint/2010/main" val="2263619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C50681-B641-B37D-B349-8558F545A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123" y="1320543"/>
            <a:ext cx="9529686" cy="4937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D476C8-1235-4B50-A710-2E15B7D7E738}"/>
              </a:ext>
            </a:extLst>
          </p:cNvPr>
          <p:cNvSpPr txBox="1"/>
          <p:nvPr/>
        </p:nvSpPr>
        <p:spPr>
          <a:xfrm>
            <a:off x="1140432" y="288964"/>
            <a:ext cx="106029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400" b="1">
                <a:highlight>
                  <a:srgbClr val="FFFF00"/>
                </a:highlight>
              </a:rPr>
              <a:t>https://rstats-bootcamp.github.io/website/</a:t>
            </a:r>
            <a:endParaRPr lang="en-GB" sz="44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38856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9E29CD-0E2A-5EF0-9A30-7FD08DA12354}"/>
              </a:ext>
            </a:extLst>
          </p:cNvPr>
          <p:cNvSpPr txBox="1"/>
          <p:nvPr/>
        </p:nvSpPr>
        <p:spPr>
          <a:xfrm>
            <a:off x="624840" y="350520"/>
            <a:ext cx="2447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Last session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4CB9B3-995F-33EE-ED18-52E5B70CEE0D}"/>
              </a:ext>
            </a:extLst>
          </p:cNvPr>
          <p:cNvSpPr txBox="1"/>
          <p:nvPr/>
        </p:nvSpPr>
        <p:spPr>
          <a:xfrm>
            <a:off x="846029" y="1814917"/>
            <a:ext cx="97004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GB" sz="2400" dirty="0"/>
              <a:t>Continue R Stats Bootcamp</a:t>
            </a:r>
          </a:p>
          <a:p>
            <a:pPr marL="342900" indent="-342900">
              <a:buFontTx/>
              <a:buChar char="-"/>
            </a:pPr>
            <a:endParaRPr lang="en-GB" sz="2400" dirty="0"/>
          </a:p>
          <a:p>
            <a:pPr marL="342900" indent="-342900">
              <a:buFontTx/>
              <a:buChar char="-"/>
            </a:pPr>
            <a:r>
              <a:rPr lang="en-GB" sz="2400" dirty="0"/>
              <a:t>Basics, read in data</a:t>
            </a:r>
          </a:p>
          <a:p>
            <a:pPr marL="342900" indent="-342900">
              <a:buFontTx/>
              <a:buChar char="-"/>
            </a:pPr>
            <a:endParaRPr lang="en-GB" sz="2400" dirty="0"/>
          </a:p>
          <a:p>
            <a:pPr marL="342900" indent="-342900">
              <a:buFontTx/>
              <a:buChar char="-"/>
            </a:pPr>
            <a:r>
              <a:rPr lang="en-GB" sz="2400" dirty="0"/>
              <a:t>Questions and setup</a:t>
            </a:r>
          </a:p>
        </p:txBody>
      </p:sp>
    </p:spTree>
    <p:extLst>
      <p:ext uri="{BB962C8B-B14F-4D97-AF65-F5344CB8AC3E}">
        <p14:creationId xmlns:p14="http://schemas.microsoft.com/office/powerpoint/2010/main" val="757955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9E29CD-0E2A-5EF0-9A30-7FD08DA12354}"/>
              </a:ext>
            </a:extLst>
          </p:cNvPr>
          <p:cNvSpPr txBox="1"/>
          <p:nvPr/>
        </p:nvSpPr>
        <p:spPr>
          <a:xfrm>
            <a:off x="624840" y="350520"/>
            <a:ext cx="1308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Today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4CB9B3-995F-33EE-ED18-52E5B70CEE0D}"/>
              </a:ext>
            </a:extLst>
          </p:cNvPr>
          <p:cNvSpPr txBox="1"/>
          <p:nvPr/>
        </p:nvSpPr>
        <p:spPr>
          <a:xfrm>
            <a:off x="846029" y="1814917"/>
            <a:ext cx="97004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GB" sz="2400" dirty="0"/>
              <a:t>What stats skills do postgraduates and research need?</a:t>
            </a:r>
          </a:p>
          <a:p>
            <a:pPr marL="342900" indent="-342900">
              <a:buFontTx/>
              <a:buChar char="-"/>
            </a:pPr>
            <a:endParaRPr lang="en-GB" sz="2400" dirty="0"/>
          </a:p>
          <a:p>
            <a:pPr marL="342900" indent="-342900">
              <a:buFontTx/>
              <a:buChar char="-"/>
            </a:pPr>
            <a:r>
              <a:rPr lang="en-GB" sz="2400" dirty="0"/>
              <a:t>Continue R Stats Bootcamp (starting Module 2, pages 7, 9, </a:t>
            </a:r>
            <a:r>
              <a:rPr lang="en-GB" sz="2400"/>
              <a:t>11…)</a:t>
            </a:r>
            <a:endParaRPr lang="en-GB" sz="2400" dirty="0"/>
          </a:p>
          <a:p>
            <a:pPr marL="342900" indent="-342900">
              <a:buFontTx/>
              <a:buChar char="-"/>
            </a:pPr>
            <a:endParaRPr lang="en-GB" sz="2400" dirty="0"/>
          </a:p>
          <a:p>
            <a:pPr marL="342900" indent="-342900">
              <a:buFontTx/>
              <a:buChar char="-"/>
            </a:pPr>
            <a:r>
              <a:rPr lang="en-GB" sz="2400" dirty="0"/>
              <a:t>Data example…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779428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169287-C99A-4704-A291-C1E80BB93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224"/>
          <a:stretch/>
        </p:blipFill>
        <p:spPr>
          <a:xfrm>
            <a:off x="2101855" y="1072114"/>
            <a:ext cx="7723382" cy="48527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F5B51B-7977-46BA-AD81-4D81F2094CE8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79AA80-95C3-4D63-8273-E6FBDF6B673C}"/>
              </a:ext>
            </a:extLst>
          </p:cNvPr>
          <p:cNvSpPr txBox="1"/>
          <p:nvPr/>
        </p:nvSpPr>
        <p:spPr>
          <a:xfrm>
            <a:off x="1183906" y="163686"/>
            <a:ext cx="90951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Stats techniques in papers (since 1990)</a:t>
            </a:r>
            <a:endParaRPr lang="en-GB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A2702A-0743-4EEF-A91D-C0289F3CAEA9}"/>
              </a:ext>
            </a:extLst>
          </p:cNvPr>
          <p:cNvSpPr/>
          <p:nvPr/>
        </p:nvSpPr>
        <p:spPr>
          <a:xfrm>
            <a:off x="1857676" y="2079057"/>
            <a:ext cx="8232469" cy="1443789"/>
          </a:xfrm>
          <a:prstGeom prst="rect">
            <a:avLst/>
          </a:prstGeom>
          <a:solidFill>
            <a:schemeClr val="accent5">
              <a:lumMod val="60000"/>
              <a:lumOff val="40000"/>
              <a:alpha val="26000"/>
            </a:schemeClr>
          </a:solidFill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A55DFF-BF4B-41B3-9F77-EAD14A422AEB}"/>
              </a:ext>
            </a:extLst>
          </p:cNvPr>
          <p:cNvSpPr/>
          <p:nvPr/>
        </p:nvSpPr>
        <p:spPr>
          <a:xfrm>
            <a:off x="1847311" y="3522846"/>
            <a:ext cx="8242834" cy="2541014"/>
          </a:xfrm>
          <a:prstGeom prst="rect">
            <a:avLst/>
          </a:prstGeom>
          <a:solidFill>
            <a:schemeClr val="accent6">
              <a:lumMod val="60000"/>
              <a:lumOff val="40000"/>
              <a:alpha val="26000"/>
            </a:schemeClr>
          </a:solidFill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107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AF6C19-2F1D-0672-8CB5-BE4EF4C00843}"/>
              </a:ext>
            </a:extLst>
          </p:cNvPr>
          <p:cNvSpPr txBox="1"/>
          <p:nvPr/>
        </p:nvSpPr>
        <p:spPr>
          <a:xfrm>
            <a:off x="624840" y="350520"/>
            <a:ext cx="4063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Use of mixed effects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7C2369-685E-E0A8-7BD4-C7B3AC40A270}"/>
              </a:ext>
            </a:extLst>
          </p:cNvPr>
          <p:cNvSpPr txBox="1"/>
          <p:nvPr/>
        </p:nvSpPr>
        <p:spPr>
          <a:xfrm>
            <a:off x="458730" y="1792009"/>
            <a:ext cx="3016526" cy="4572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837458-A5D2-8147-6583-811F2918337D}"/>
              </a:ext>
            </a:extLst>
          </p:cNvPr>
          <p:cNvSpPr txBox="1"/>
          <p:nvPr/>
        </p:nvSpPr>
        <p:spPr>
          <a:xfrm>
            <a:off x="602512" y="2302789"/>
            <a:ext cx="1219200" cy="17221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BC03D8-4F7B-55D3-B7CB-BBA30754AB8D}"/>
              </a:ext>
            </a:extLst>
          </p:cNvPr>
          <p:cNvSpPr txBox="1"/>
          <p:nvPr/>
        </p:nvSpPr>
        <p:spPr>
          <a:xfrm>
            <a:off x="507262" y="2881909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Block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7A1688-C3AC-8050-FCB0-BE842CE8E81F}"/>
              </a:ext>
            </a:extLst>
          </p:cNvPr>
          <p:cNvSpPr txBox="1"/>
          <p:nvPr/>
        </p:nvSpPr>
        <p:spPr>
          <a:xfrm>
            <a:off x="2132227" y="2302789"/>
            <a:ext cx="1219200" cy="17221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BC8B6D-EC0E-1552-D282-777308248202}"/>
              </a:ext>
            </a:extLst>
          </p:cNvPr>
          <p:cNvSpPr txBox="1"/>
          <p:nvPr/>
        </p:nvSpPr>
        <p:spPr>
          <a:xfrm>
            <a:off x="2036977" y="2881909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Block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EA3DF7-06C3-7B13-FE87-162E6B114274}"/>
              </a:ext>
            </a:extLst>
          </p:cNvPr>
          <p:cNvSpPr txBox="1"/>
          <p:nvPr/>
        </p:nvSpPr>
        <p:spPr>
          <a:xfrm>
            <a:off x="602512" y="4217195"/>
            <a:ext cx="1219200" cy="17221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2A77F2-6C6D-149F-04C3-0C2D8FB40158}"/>
              </a:ext>
            </a:extLst>
          </p:cNvPr>
          <p:cNvSpPr txBox="1"/>
          <p:nvPr/>
        </p:nvSpPr>
        <p:spPr>
          <a:xfrm>
            <a:off x="507262" y="4796315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Block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F2DE91-DD2B-F51C-45C7-209CA698BCDC}"/>
              </a:ext>
            </a:extLst>
          </p:cNvPr>
          <p:cNvSpPr txBox="1"/>
          <p:nvPr/>
        </p:nvSpPr>
        <p:spPr>
          <a:xfrm>
            <a:off x="2132227" y="4217195"/>
            <a:ext cx="1219200" cy="17221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6DDCF7-903A-3A25-1EB7-41E3408E2591}"/>
              </a:ext>
            </a:extLst>
          </p:cNvPr>
          <p:cNvSpPr txBox="1"/>
          <p:nvPr/>
        </p:nvSpPr>
        <p:spPr>
          <a:xfrm>
            <a:off x="2036977" y="4796315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Block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F40FE5-B10F-45C9-0BAE-3E2351EB13DD}"/>
              </a:ext>
            </a:extLst>
          </p:cNvPr>
          <p:cNvSpPr txBox="1"/>
          <p:nvPr/>
        </p:nvSpPr>
        <p:spPr>
          <a:xfrm>
            <a:off x="1530953" y="1363743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Blocking</a:t>
            </a:r>
          </a:p>
        </p:txBody>
      </p:sp>
      <p:pic>
        <p:nvPicPr>
          <p:cNvPr id="15" name="Graphic 14" descr="Cow outline">
            <a:extLst>
              <a:ext uri="{FF2B5EF4-FFF2-40B4-BE49-F238E27FC236}">
                <a16:creationId xmlns:a16="http://schemas.microsoft.com/office/drawing/2014/main" id="{391DA6BD-DB82-A86F-B0CA-A337E1333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66135" y="2357912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BD2789E-C362-5489-F396-52705F3ED90E}"/>
              </a:ext>
            </a:extLst>
          </p:cNvPr>
          <p:cNvSpPr txBox="1"/>
          <p:nvPr/>
        </p:nvSpPr>
        <p:spPr>
          <a:xfrm>
            <a:off x="3761482" y="2630446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Bess</a:t>
            </a:r>
          </a:p>
        </p:txBody>
      </p:sp>
      <p:pic>
        <p:nvPicPr>
          <p:cNvPr id="17" name="Graphic 16" descr="Cow outline">
            <a:extLst>
              <a:ext uri="{FF2B5EF4-FFF2-40B4-BE49-F238E27FC236}">
                <a16:creationId xmlns:a16="http://schemas.microsoft.com/office/drawing/2014/main" id="{D63DB82D-0B16-AA7A-937E-46DEB104B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66135" y="3544846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CCB08-80A1-414B-941B-56EA9FDA77CE}"/>
              </a:ext>
            </a:extLst>
          </p:cNvPr>
          <p:cNvSpPr txBox="1"/>
          <p:nvPr/>
        </p:nvSpPr>
        <p:spPr>
          <a:xfrm>
            <a:off x="3761482" y="3817380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Sally</a:t>
            </a:r>
          </a:p>
        </p:txBody>
      </p:sp>
      <p:pic>
        <p:nvPicPr>
          <p:cNvPr id="19" name="Graphic 18" descr="Cow outline">
            <a:extLst>
              <a:ext uri="{FF2B5EF4-FFF2-40B4-BE49-F238E27FC236}">
                <a16:creationId xmlns:a16="http://schemas.microsoft.com/office/drawing/2014/main" id="{16266CED-90F1-3D96-53EE-E2C94F346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82315" y="4721898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1031119-E862-D680-6117-C859A0005E54}"/>
              </a:ext>
            </a:extLst>
          </p:cNvPr>
          <p:cNvSpPr txBox="1"/>
          <p:nvPr/>
        </p:nvSpPr>
        <p:spPr>
          <a:xfrm>
            <a:off x="3677662" y="4994432"/>
            <a:ext cx="69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Freya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784C44-D3A3-85A8-9344-C4CE0280CBEC}"/>
              </a:ext>
            </a:extLst>
          </p:cNvPr>
          <p:cNvCxnSpPr>
            <a:cxnSpLocks/>
          </p:cNvCxnSpPr>
          <p:nvPr/>
        </p:nvCxnSpPr>
        <p:spPr>
          <a:xfrm>
            <a:off x="5330065" y="2895360"/>
            <a:ext cx="4038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Cow outline">
            <a:extLst>
              <a:ext uri="{FF2B5EF4-FFF2-40B4-BE49-F238E27FC236}">
                <a16:creationId xmlns:a16="http://schemas.microsoft.com/office/drawing/2014/main" id="{15EF3C8C-F452-6B54-D305-C55565A03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2515" y="2357912"/>
            <a:ext cx="914400" cy="9144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ABB2F4A-9051-AA3A-AADC-51733866B4EA}"/>
              </a:ext>
            </a:extLst>
          </p:cNvPr>
          <p:cNvCxnSpPr>
            <a:cxnSpLocks/>
          </p:cNvCxnSpPr>
          <p:nvPr/>
        </p:nvCxnSpPr>
        <p:spPr>
          <a:xfrm>
            <a:off x="5330065" y="4027168"/>
            <a:ext cx="4038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Cow outline">
            <a:extLst>
              <a:ext uri="{FF2B5EF4-FFF2-40B4-BE49-F238E27FC236}">
                <a16:creationId xmlns:a16="http://schemas.microsoft.com/office/drawing/2014/main" id="{121EB8EC-EDF4-67AE-0585-D48985B7E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3455" y="3489720"/>
            <a:ext cx="914400" cy="9144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69D3CC4-01D7-E678-E08B-7E0AC1470F78}"/>
              </a:ext>
            </a:extLst>
          </p:cNvPr>
          <p:cNvCxnSpPr>
            <a:cxnSpLocks/>
          </p:cNvCxnSpPr>
          <p:nvPr/>
        </p:nvCxnSpPr>
        <p:spPr>
          <a:xfrm>
            <a:off x="5330065" y="5158976"/>
            <a:ext cx="4038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phic 26" descr="Cow outline">
            <a:extLst>
              <a:ext uri="{FF2B5EF4-FFF2-40B4-BE49-F238E27FC236}">
                <a16:creationId xmlns:a16="http://schemas.microsoft.com/office/drawing/2014/main" id="{FEE989E6-B00F-EB24-52AA-94A6F54E4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3935" y="4621528"/>
            <a:ext cx="914400" cy="9144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A36478A-EBC1-B10C-B34D-84D019115F83}"/>
              </a:ext>
            </a:extLst>
          </p:cNvPr>
          <p:cNvSpPr/>
          <p:nvPr/>
        </p:nvSpPr>
        <p:spPr>
          <a:xfrm>
            <a:off x="4305175" y="2219444"/>
            <a:ext cx="1005840" cy="3520438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904563-4189-B416-DAB0-7A0330DB5702}"/>
              </a:ext>
            </a:extLst>
          </p:cNvPr>
          <p:cNvSpPr txBox="1"/>
          <p:nvPr/>
        </p:nvSpPr>
        <p:spPr>
          <a:xfrm>
            <a:off x="4601147" y="1850112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7954B81-9680-0D45-2A94-42F67DA5B450}"/>
              </a:ext>
            </a:extLst>
          </p:cNvPr>
          <p:cNvSpPr/>
          <p:nvPr/>
        </p:nvSpPr>
        <p:spPr>
          <a:xfrm>
            <a:off x="5798695" y="2219444"/>
            <a:ext cx="1005840" cy="3520438"/>
          </a:xfrm>
          <a:prstGeom prst="rect">
            <a:avLst/>
          </a:prstGeom>
          <a:solidFill>
            <a:schemeClr val="accent4">
              <a:lumMod val="40000"/>
              <a:lumOff val="60000"/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5D1F04-BA3C-0695-5883-216234B641A9}"/>
              </a:ext>
            </a:extLst>
          </p:cNvPr>
          <p:cNvSpPr txBox="1"/>
          <p:nvPr/>
        </p:nvSpPr>
        <p:spPr>
          <a:xfrm>
            <a:off x="6094667" y="1850112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F363D6-FBD6-ACBD-2F0E-E2E746D758C1}"/>
              </a:ext>
            </a:extLst>
          </p:cNvPr>
          <p:cNvSpPr txBox="1"/>
          <p:nvPr/>
        </p:nvSpPr>
        <p:spPr>
          <a:xfrm>
            <a:off x="4601147" y="1422677"/>
            <a:ext cx="206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Repeated measures</a:t>
            </a:r>
          </a:p>
        </p:txBody>
      </p:sp>
      <p:pic>
        <p:nvPicPr>
          <p:cNvPr id="34" name="Graphic 33" descr="Flowers in pot outline">
            <a:extLst>
              <a:ext uri="{FF2B5EF4-FFF2-40B4-BE49-F238E27FC236}">
                <a16:creationId xmlns:a16="http://schemas.microsoft.com/office/drawing/2014/main" id="{6FA19B15-8946-0CEF-B2C4-639CEA903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44624" y="2485906"/>
            <a:ext cx="457200" cy="457200"/>
          </a:xfrm>
          <a:prstGeom prst="rect">
            <a:avLst/>
          </a:prstGeom>
        </p:spPr>
      </p:pic>
      <p:pic>
        <p:nvPicPr>
          <p:cNvPr id="36" name="Graphic 35" descr="Flowers in pot with solid fill">
            <a:extLst>
              <a:ext uri="{FF2B5EF4-FFF2-40B4-BE49-F238E27FC236}">
                <a16:creationId xmlns:a16="http://schemas.microsoft.com/office/drawing/2014/main" id="{91D48D67-A344-A314-6E11-6D4E52A599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01824" y="2485906"/>
            <a:ext cx="457200" cy="457200"/>
          </a:xfrm>
          <a:prstGeom prst="rect">
            <a:avLst/>
          </a:prstGeom>
        </p:spPr>
      </p:pic>
      <p:pic>
        <p:nvPicPr>
          <p:cNvPr id="37" name="Graphic 36" descr="Flowers in pot outline">
            <a:extLst>
              <a:ext uri="{FF2B5EF4-FFF2-40B4-BE49-F238E27FC236}">
                <a16:creationId xmlns:a16="http://schemas.microsoft.com/office/drawing/2014/main" id="{566D4427-F642-B5B1-F735-73D4082000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2829" y="2485906"/>
            <a:ext cx="457200" cy="457200"/>
          </a:xfrm>
          <a:prstGeom prst="rect">
            <a:avLst/>
          </a:prstGeom>
        </p:spPr>
      </p:pic>
      <p:pic>
        <p:nvPicPr>
          <p:cNvPr id="38" name="Graphic 37" descr="Flowers in pot with solid fill">
            <a:extLst>
              <a:ext uri="{FF2B5EF4-FFF2-40B4-BE49-F238E27FC236}">
                <a16:creationId xmlns:a16="http://schemas.microsoft.com/office/drawing/2014/main" id="{6B00081D-F39A-6264-318C-3EAC56AA56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80029" y="2485906"/>
            <a:ext cx="457200" cy="457200"/>
          </a:xfrm>
          <a:prstGeom prst="rect">
            <a:avLst/>
          </a:prstGeom>
        </p:spPr>
      </p:pic>
      <p:pic>
        <p:nvPicPr>
          <p:cNvPr id="39" name="Graphic 38" descr="Flowers in pot outline">
            <a:extLst>
              <a:ext uri="{FF2B5EF4-FFF2-40B4-BE49-F238E27FC236}">
                <a16:creationId xmlns:a16="http://schemas.microsoft.com/office/drawing/2014/main" id="{F1962A07-7BA6-CD90-522E-B8AE354810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22887" y="3489482"/>
            <a:ext cx="457200" cy="457200"/>
          </a:xfrm>
          <a:prstGeom prst="rect">
            <a:avLst/>
          </a:prstGeom>
        </p:spPr>
      </p:pic>
      <p:pic>
        <p:nvPicPr>
          <p:cNvPr id="40" name="Graphic 39" descr="Flowers in pot with solid fill">
            <a:extLst>
              <a:ext uri="{FF2B5EF4-FFF2-40B4-BE49-F238E27FC236}">
                <a16:creationId xmlns:a16="http://schemas.microsoft.com/office/drawing/2014/main" id="{58545BB4-3EBB-40F2-8F4A-615635341D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02702" y="3489482"/>
            <a:ext cx="457200" cy="457200"/>
          </a:xfrm>
          <a:prstGeom prst="rect">
            <a:avLst/>
          </a:prstGeom>
        </p:spPr>
      </p:pic>
      <p:pic>
        <p:nvPicPr>
          <p:cNvPr id="41" name="Graphic 40" descr="Flowers in pot outline">
            <a:extLst>
              <a:ext uri="{FF2B5EF4-FFF2-40B4-BE49-F238E27FC236}">
                <a16:creationId xmlns:a16="http://schemas.microsoft.com/office/drawing/2014/main" id="{85D2EC3A-66D9-CC9C-7DD7-D016D683CE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39974" y="3489482"/>
            <a:ext cx="457200" cy="457200"/>
          </a:xfrm>
          <a:prstGeom prst="rect">
            <a:avLst/>
          </a:prstGeom>
        </p:spPr>
      </p:pic>
      <p:pic>
        <p:nvPicPr>
          <p:cNvPr id="42" name="Graphic 41" descr="Flowers in pot with solid fill">
            <a:extLst>
              <a:ext uri="{FF2B5EF4-FFF2-40B4-BE49-F238E27FC236}">
                <a16:creationId xmlns:a16="http://schemas.microsoft.com/office/drawing/2014/main" id="{46ED117C-CD2A-241D-75B4-6D414B1A8B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97174" y="3489482"/>
            <a:ext cx="457200" cy="457200"/>
          </a:xfrm>
          <a:prstGeom prst="rect">
            <a:avLst/>
          </a:prstGeom>
        </p:spPr>
      </p:pic>
      <p:pic>
        <p:nvPicPr>
          <p:cNvPr id="43" name="Graphic 42" descr="Flowers in pot outline">
            <a:extLst>
              <a:ext uri="{FF2B5EF4-FFF2-40B4-BE49-F238E27FC236}">
                <a16:creationId xmlns:a16="http://schemas.microsoft.com/office/drawing/2014/main" id="{E97E31C2-B296-4EE3-9C82-E90D3F70A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44624" y="4476510"/>
            <a:ext cx="457200" cy="457200"/>
          </a:xfrm>
          <a:prstGeom prst="rect">
            <a:avLst/>
          </a:prstGeom>
        </p:spPr>
      </p:pic>
      <p:pic>
        <p:nvPicPr>
          <p:cNvPr id="44" name="Graphic 43" descr="Flowers in pot with solid fill">
            <a:extLst>
              <a:ext uri="{FF2B5EF4-FFF2-40B4-BE49-F238E27FC236}">
                <a16:creationId xmlns:a16="http://schemas.microsoft.com/office/drawing/2014/main" id="{221D57DE-CD06-D0A0-A725-7A3BD634F6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55235" y="4453339"/>
            <a:ext cx="457200" cy="457200"/>
          </a:xfrm>
          <a:prstGeom prst="rect">
            <a:avLst/>
          </a:prstGeom>
        </p:spPr>
      </p:pic>
      <p:pic>
        <p:nvPicPr>
          <p:cNvPr id="45" name="Graphic 44" descr="Flowers in pot outline">
            <a:extLst>
              <a:ext uri="{FF2B5EF4-FFF2-40B4-BE49-F238E27FC236}">
                <a16:creationId xmlns:a16="http://schemas.microsoft.com/office/drawing/2014/main" id="{15074994-B52E-7031-C400-C4C52F4B2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69418" y="4484133"/>
            <a:ext cx="457200" cy="457200"/>
          </a:xfrm>
          <a:prstGeom prst="rect">
            <a:avLst/>
          </a:prstGeom>
        </p:spPr>
      </p:pic>
      <p:pic>
        <p:nvPicPr>
          <p:cNvPr id="46" name="Graphic 45" descr="Flowers in pot with solid fill">
            <a:extLst>
              <a:ext uri="{FF2B5EF4-FFF2-40B4-BE49-F238E27FC236}">
                <a16:creationId xmlns:a16="http://schemas.microsoft.com/office/drawing/2014/main" id="{C8C69574-C565-7C02-90A4-0137FCF7B2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80029" y="4476510"/>
            <a:ext cx="457200" cy="4572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CA8897D9-2576-7AD3-AFD4-C96EADC4034A}"/>
              </a:ext>
            </a:extLst>
          </p:cNvPr>
          <p:cNvSpPr/>
          <p:nvPr/>
        </p:nvSpPr>
        <p:spPr>
          <a:xfrm>
            <a:off x="7277448" y="2190629"/>
            <a:ext cx="2363152" cy="906780"/>
          </a:xfrm>
          <a:prstGeom prst="rect">
            <a:avLst/>
          </a:prstGeom>
          <a:solidFill>
            <a:schemeClr val="accent4">
              <a:lumMod val="40000"/>
              <a:lumOff val="60000"/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CAD9EF-55A2-C7D6-D2E7-13CF7C0C6C48}"/>
              </a:ext>
            </a:extLst>
          </p:cNvPr>
          <p:cNvSpPr txBox="1"/>
          <p:nvPr/>
        </p:nvSpPr>
        <p:spPr>
          <a:xfrm>
            <a:off x="7255966" y="2152648"/>
            <a:ext cx="9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Group 1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9B1D205-BB81-E387-CE1E-95AAB1B053E8}"/>
              </a:ext>
            </a:extLst>
          </p:cNvPr>
          <p:cNvSpPr/>
          <p:nvPr/>
        </p:nvSpPr>
        <p:spPr>
          <a:xfrm>
            <a:off x="7277202" y="4168138"/>
            <a:ext cx="2363152" cy="906780"/>
          </a:xfrm>
          <a:prstGeom prst="rect">
            <a:avLst/>
          </a:prstGeom>
          <a:solidFill>
            <a:schemeClr val="accent6">
              <a:lumMod val="40000"/>
              <a:lumOff val="60000"/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B2C34D8-288F-5C55-23A3-FF3F2112442C}"/>
              </a:ext>
            </a:extLst>
          </p:cNvPr>
          <p:cNvSpPr txBox="1"/>
          <p:nvPr/>
        </p:nvSpPr>
        <p:spPr>
          <a:xfrm>
            <a:off x="7219771" y="3190516"/>
            <a:ext cx="9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Group 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64A055F-593B-0EC0-EE53-38974080008D}"/>
              </a:ext>
            </a:extLst>
          </p:cNvPr>
          <p:cNvSpPr/>
          <p:nvPr/>
        </p:nvSpPr>
        <p:spPr>
          <a:xfrm>
            <a:off x="7283163" y="3163849"/>
            <a:ext cx="2363152" cy="906780"/>
          </a:xfrm>
          <a:prstGeom prst="rect">
            <a:avLst/>
          </a:prstGeom>
          <a:solidFill>
            <a:schemeClr val="accent1">
              <a:lumMod val="40000"/>
              <a:lumOff val="60000"/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20C939B-CBFA-B99F-FC45-011F9B460EDC}"/>
              </a:ext>
            </a:extLst>
          </p:cNvPr>
          <p:cNvSpPr txBox="1"/>
          <p:nvPr/>
        </p:nvSpPr>
        <p:spPr>
          <a:xfrm>
            <a:off x="7234484" y="4201952"/>
            <a:ext cx="9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Group 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DAA6801-DE8A-5465-64C9-53BAA75EBFF5}"/>
              </a:ext>
            </a:extLst>
          </p:cNvPr>
          <p:cNvSpPr txBox="1"/>
          <p:nvPr/>
        </p:nvSpPr>
        <p:spPr>
          <a:xfrm>
            <a:off x="7185535" y="1424819"/>
            <a:ext cx="2524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Experimental replication</a:t>
            </a:r>
          </a:p>
        </p:txBody>
      </p:sp>
      <p:pic>
        <p:nvPicPr>
          <p:cNvPr id="1026" name="Picture 2" descr="image0">
            <a:extLst>
              <a:ext uri="{FF2B5EF4-FFF2-40B4-BE49-F238E27FC236}">
                <a16:creationId xmlns:a16="http://schemas.microsoft.com/office/drawing/2014/main" id="{FC964E6B-B27A-1058-8A00-29C68E027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566918" y="2286696"/>
            <a:ext cx="4811141" cy="2405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7BB08B0-A7C9-5B35-806D-A46AE558B2FD}"/>
              </a:ext>
            </a:extLst>
          </p:cNvPr>
          <p:cNvSpPr txBox="1"/>
          <p:nvPr/>
        </p:nvSpPr>
        <p:spPr>
          <a:xfrm>
            <a:off x="10496365" y="1485901"/>
            <a:ext cx="1314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Spatial data</a:t>
            </a:r>
          </a:p>
        </p:txBody>
      </p:sp>
    </p:spTree>
    <p:extLst>
      <p:ext uri="{BB962C8B-B14F-4D97-AF65-F5344CB8AC3E}">
        <p14:creationId xmlns:p14="http://schemas.microsoft.com/office/powerpoint/2010/main" val="2195839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F5B51B-7977-46BA-AD81-4D81F2094CE8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84618C-642B-47C1-BD62-56E578FB8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348" y="1117230"/>
            <a:ext cx="7659560" cy="53063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A18486-9FC3-4F83-89A7-9C4B06D18615}"/>
              </a:ext>
            </a:extLst>
          </p:cNvPr>
          <p:cNvSpPr txBox="1"/>
          <p:nvPr/>
        </p:nvSpPr>
        <p:spPr>
          <a:xfrm>
            <a:off x="862607" y="2820202"/>
            <a:ext cx="21417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'Traditional'</a:t>
            </a:r>
          </a:p>
          <a:p>
            <a:pPr algn="ctr"/>
            <a:r>
              <a:rPr lang="en-US" sz="3200"/>
              <a:t>techniques</a:t>
            </a:r>
            <a:endParaRPr lang="en-GB" sz="3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8C7329-1FF0-5E92-B29E-8F53F4E843A1}"/>
              </a:ext>
            </a:extLst>
          </p:cNvPr>
          <p:cNvSpPr txBox="1"/>
          <p:nvPr/>
        </p:nvSpPr>
        <p:spPr>
          <a:xfrm>
            <a:off x="1183906" y="163686"/>
            <a:ext cx="90951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Stats techniques in papers (since 1990)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2748969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F5B51B-7977-46BA-AD81-4D81F2094CE8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18486-9FC3-4F83-89A7-9C4B06D18615}"/>
              </a:ext>
            </a:extLst>
          </p:cNvPr>
          <p:cNvSpPr txBox="1"/>
          <p:nvPr/>
        </p:nvSpPr>
        <p:spPr>
          <a:xfrm>
            <a:off x="924034" y="2820202"/>
            <a:ext cx="20188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'Modern'</a:t>
            </a:r>
          </a:p>
          <a:p>
            <a:pPr algn="ctr"/>
            <a:r>
              <a:rPr lang="en-US" sz="3200"/>
              <a:t>techniques</a:t>
            </a:r>
            <a:endParaRPr lang="en-GB" sz="3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9717BE-8A80-485C-9339-1E4045582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548" y="1289775"/>
            <a:ext cx="8128418" cy="50358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CA2E22-38F4-8E08-D6A4-1F7448E2E9DB}"/>
              </a:ext>
            </a:extLst>
          </p:cNvPr>
          <p:cNvSpPr txBox="1"/>
          <p:nvPr/>
        </p:nvSpPr>
        <p:spPr>
          <a:xfrm>
            <a:off x="1183906" y="163686"/>
            <a:ext cx="90951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Stats techniques in papers (since 1990)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4041999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F5B51B-7977-46BA-AD81-4D81F2094CE8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18486-9FC3-4F83-89A7-9C4B06D18615}"/>
              </a:ext>
            </a:extLst>
          </p:cNvPr>
          <p:cNvSpPr txBox="1"/>
          <p:nvPr/>
        </p:nvSpPr>
        <p:spPr>
          <a:xfrm>
            <a:off x="924034" y="2820202"/>
            <a:ext cx="20188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'Modern'</a:t>
            </a:r>
          </a:p>
          <a:p>
            <a:pPr algn="ctr"/>
            <a:r>
              <a:rPr lang="en-US" sz="3200"/>
              <a:t>techniques</a:t>
            </a:r>
            <a:endParaRPr lang="en-GB" sz="3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8BA89-0983-448E-B7D9-BD9C2A2A1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438" y="1594272"/>
            <a:ext cx="6151086" cy="41442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F0FE46-3073-0637-7804-DE760EA23EFE}"/>
              </a:ext>
            </a:extLst>
          </p:cNvPr>
          <p:cNvSpPr txBox="1"/>
          <p:nvPr/>
        </p:nvSpPr>
        <p:spPr>
          <a:xfrm>
            <a:off x="1183906" y="163686"/>
            <a:ext cx="90951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Stats techniques in papers (since 1990)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4202435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5801</TotalTime>
  <Words>408</Words>
  <Application>Microsoft Office PowerPoint</Application>
  <PresentationFormat>Widescreen</PresentationFormat>
  <Paragraphs>98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 Harris</dc:creator>
  <cp:lastModifiedBy>Ed Harris</cp:lastModifiedBy>
  <cp:revision>14</cp:revision>
  <dcterms:created xsi:type="dcterms:W3CDTF">2022-12-06T10:31:58Z</dcterms:created>
  <dcterms:modified xsi:type="dcterms:W3CDTF">2023-03-28T04:55:13Z</dcterms:modified>
</cp:coreProperties>
</file>